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72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266" r:id="rId20"/>
  </p:sldIdLst>
  <p:sldSz cx="9144000" cy="5143500" type="screen16x9"/>
  <p:notesSz cx="6858000" cy="9144000"/>
  <p:embeddedFontLst>
    <p:embeddedFont>
      <p:font typeface="Sora SemiBold" panose="020B0604020202020204" charset="0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C69818-03E6-DE16-2C6D-73BE8FE4935A}" v="3" dt="2024-05-21T13:33:21.132"/>
  </p1510:revLst>
</p1510:revInfo>
</file>

<file path=ppt/tableStyles.xml><?xml version="1.0" encoding="utf-8"?>
<a:tblStyleLst xmlns:a="http://schemas.openxmlformats.org/drawingml/2006/main" def="{5C728C97-D416-402F-A4CA-08EEF018CB81}">
  <a:tblStyle styleId="{5C728C97-D416-402F-A4CA-08EEF018CB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6B6609A-AA65-47F6-A406-B9431B6C672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59" autoAdjust="0"/>
    <p:restoredTop sz="95380" autoAdjust="0"/>
  </p:normalViewPr>
  <p:slideViewPr>
    <p:cSldViewPr snapToGrid="0">
      <p:cViewPr varScale="1">
        <p:scale>
          <a:sx n="111" d="100"/>
          <a:sy n="111" d="100"/>
        </p:scale>
        <p:origin x="10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ario invitado" userId="S::urn:spo:anon#bf7f52e485b7cc3ff5ef5149874843ab8fced7276078782650cecc949db13fda::" providerId="AD" clId="Web-{66C69818-03E6-DE16-2C6D-73BE8FE4935A}"/>
    <pc:docChg chg="modSld">
      <pc:chgData name="Usuario invitado" userId="S::urn:spo:anon#bf7f52e485b7cc3ff5ef5149874843ab8fced7276078782650cecc949db13fda::" providerId="AD" clId="Web-{66C69818-03E6-DE16-2C6D-73BE8FE4935A}" dt="2024-05-21T13:33:20.320" v="1" actId="20577"/>
      <pc:docMkLst>
        <pc:docMk/>
      </pc:docMkLst>
      <pc:sldChg chg="modSp">
        <pc:chgData name="Usuario invitado" userId="S::urn:spo:anon#bf7f52e485b7cc3ff5ef5149874843ab8fced7276078782650cecc949db13fda::" providerId="AD" clId="Web-{66C69818-03E6-DE16-2C6D-73BE8FE4935A}" dt="2024-05-21T13:33:20.320" v="1" actId="20577"/>
        <pc:sldMkLst>
          <pc:docMk/>
          <pc:sldMk cId="1411311713" sldId="310"/>
        </pc:sldMkLst>
        <pc:spChg chg="mod">
          <ac:chgData name="Usuario invitado" userId="S::urn:spo:anon#bf7f52e485b7cc3ff5ef5149874843ab8fced7276078782650cecc949db13fda::" providerId="AD" clId="Web-{66C69818-03E6-DE16-2C6D-73BE8FE4935A}" dt="2024-05-21T13:33:20.320" v="1" actId="20577"/>
          <ac:spMkLst>
            <pc:docMk/>
            <pc:sldMk cId="1411311713" sldId="310"/>
            <ac:spMk id="108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542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730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38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814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39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400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842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869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907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3a928357b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3a928357b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23a928357b5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23a928357b5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624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79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3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371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372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24800" y="905875"/>
            <a:ext cx="6360300" cy="25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24800" y="3671850"/>
            <a:ext cx="6360300" cy="43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9595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6083675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572407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536407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734400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164400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8840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440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23492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20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10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144000" y="539500"/>
            <a:ext cx="360000" cy="1476000"/>
            <a:chOff x="0" y="3128000"/>
            <a:chExt cx="360000" cy="1476000"/>
          </a:xfrm>
        </p:grpSpPr>
        <p:sp>
          <p:nvSpPr>
            <p:cNvPr id="24" name="Google Shape;24;p2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8639950" y="3128000"/>
            <a:ext cx="360000" cy="1476000"/>
            <a:chOff x="0" y="3128000"/>
            <a:chExt cx="360000" cy="1476000"/>
          </a:xfrm>
        </p:grpSpPr>
        <p:sp>
          <p:nvSpPr>
            <p:cNvPr id="35" name="Google Shape;35;p2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"/>
          <p:cNvSpPr/>
          <p:nvPr/>
        </p:nvSpPr>
        <p:spPr>
          <a:xfrm flipH="1">
            <a:off x="849600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 flipH="1">
            <a:off x="5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flipH="1">
            <a:off x="8640000" y="3128375"/>
            <a:ext cx="360000" cy="1476000"/>
            <a:chOff x="0" y="3128000"/>
            <a:chExt cx="360000" cy="1476000"/>
          </a:xfrm>
        </p:grpSpPr>
        <p:sp>
          <p:nvSpPr>
            <p:cNvPr id="161" name="Google Shape;161;p6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6"/>
          <p:cNvGrpSpPr/>
          <p:nvPr/>
        </p:nvGrpSpPr>
        <p:grpSpPr>
          <a:xfrm flipH="1">
            <a:off x="144050" y="539875"/>
            <a:ext cx="360000" cy="1476000"/>
            <a:chOff x="0" y="3128000"/>
            <a:chExt cx="360000" cy="1476000"/>
          </a:xfrm>
        </p:grpSpPr>
        <p:sp>
          <p:nvSpPr>
            <p:cNvPr id="172" name="Google Shape;172;p6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6"/>
          <p:cNvSpPr/>
          <p:nvPr/>
        </p:nvSpPr>
        <p:spPr>
          <a:xfrm flipH="1">
            <a:off x="6083675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"/>
          <p:cNvSpPr/>
          <p:nvPr/>
        </p:nvSpPr>
        <p:spPr>
          <a:xfrm flipH="1">
            <a:off x="572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"/>
          <p:cNvSpPr/>
          <p:nvPr/>
        </p:nvSpPr>
        <p:spPr>
          <a:xfrm flipH="1">
            <a:off x="536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6"/>
          <p:cNvSpPr/>
          <p:nvPr/>
        </p:nvSpPr>
        <p:spPr>
          <a:xfrm flipH="1">
            <a:off x="7344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"/>
          <p:cNvSpPr/>
          <p:nvPr/>
        </p:nvSpPr>
        <p:spPr>
          <a:xfrm flipH="1">
            <a:off x="7884000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75244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71644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/>
          <p:nvPr/>
        </p:nvSpPr>
        <p:spPr>
          <a:xfrm flipH="1">
            <a:off x="23592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392375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6"/>
          <p:cNvGrpSpPr/>
          <p:nvPr/>
        </p:nvGrpSpPr>
        <p:grpSpPr>
          <a:xfrm>
            <a:off x="1079600" y="4694000"/>
            <a:ext cx="1476000" cy="360000"/>
            <a:chOff x="6948000" y="4694000"/>
            <a:chExt cx="1476000" cy="360000"/>
          </a:xfrm>
        </p:grpSpPr>
        <p:sp>
          <p:nvSpPr>
            <p:cNvPr id="193" name="Google Shape;193;p6"/>
            <p:cNvSpPr/>
            <p:nvPr/>
          </p:nvSpPr>
          <p:spPr>
            <a:xfrm>
              <a:off x="694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730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766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02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38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694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730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766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02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38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9" name="Google Shape;239;p8"/>
          <p:cNvSpPr/>
          <p:nvPr/>
        </p:nvSpPr>
        <p:spPr>
          <a:xfrm>
            <a:off x="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"/>
          <p:cNvSpPr/>
          <p:nvPr/>
        </p:nvSpPr>
        <p:spPr>
          <a:xfrm>
            <a:off x="849595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8"/>
          <p:cNvGrpSpPr/>
          <p:nvPr/>
        </p:nvGrpSpPr>
        <p:grpSpPr>
          <a:xfrm>
            <a:off x="8639950" y="3128000"/>
            <a:ext cx="360000" cy="1476000"/>
            <a:chOff x="0" y="3128000"/>
            <a:chExt cx="360000" cy="1476000"/>
          </a:xfrm>
        </p:grpSpPr>
        <p:sp>
          <p:nvSpPr>
            <p:cNvPr id="242" name="Google Shape;242;p8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8"/>
          <p:cNvSpPr/>
          <p:nvPr/>
        </p:nvSpPr>
        <p:spPr>
          <a:xfrm flipH="1">
            <a:off x="6083675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8"/>
          <p:cNvSpPr/>
          <p:nvPr/>
        </p:nvSpPr>
        <p:spPr>
          <a:xfrm flipH="1">
            <a:off x="572407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8"/>
          <p:cNvSpPr/>
          <p:nvPr/>
        </p:nvSpPr>
        <p:spPr>
          <a:xfrm flipH="1">
            <a:off x="536407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"/>
          <p:cNvSpPr/>
          <p:nvPr/>
        </p:nvSpPr>
        <p:spPr>
          <a:xfrm flipH="1">
            <a:off x="734400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8"/>
          <p:cNvSpPr/>
          <p:nvPr/>
        </p:nvSpPr>
        <p:spPr>
          <a:xfrm>
            <a:off x="7164400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"/>
          <p:cNvSpPr/>
          <p:nvPr/>
        </p:nvSpPr>
        <p:spPr>
          <a:xfrm>
            <a:off x="78840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"/>
          <p:cNvSpPr/>
          <p:nvPr/>
        </p:nvSpPr>
        <p:spPr>
          <a:xfrm>
            <a:off x="82440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/>
          <p:nvPr/>
        </p:nvSpPr>
        <p:spPr>
          <a:xfrm flipH="1">
            <a:off x="23492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720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>
            <a:off x="-10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8"/>
          <p:cNvGrpSpPr/>
          <p:nvPr/>
        </p:nvGrpSpPr>
        <p:grpSpPr>
          <a:xfrm>
            <a:off x="144000" y="539500"/>
            <a:ext cx="360000" cy="1476000"/>
            <a:chOff x="0" y="3128000"/>
            <a:chExt cx="360000" cy="1476000"/>
          </a:xfrm>
        </p:grpSpPr>
        <p:sp>
          <p:nvSpPr>
            <p:cNvPr id="263" name="Google Shape;263;p8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subTitle" idx="1"/>
          </p:nvPr>
        </p:nvSpPr>
        <p:spPr>
          <a:xfrm>
            <a:off x="2135550" y="3308575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9"/>
          <p:cNvSpPr/>
          <p:nvPr/>
        </p:nvSpPr>
        <p:spPr>
          <a:xfrm flipH="1">
            <a:off x="849600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"/>
          <p:cNvSpPr/>
          <p:nvPr/>
        </p:nvSpPr>
        <p:spPr>
          <a:xfrm flipH="1">
            <a:off x="5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9"/>
          <p:cNvSpPr/>
          <p:nvPr/>
        </p:nvSpPr>
        <p:spPr>
          <a:xfrm>
            <a:off x="2520325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9"/>
          <p:cNvSpPr/>
          <p:nvPr/>
        </p:nvSpPr>
        <p:spPr>
          <a:xfrm>
            <a:off x="323992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9"/>
          <p:cNvSpPr/>
          <p:nvPr/>
        </p:nvSpPr>
        <p:spPr>
          <a:xfrm>
            <a:off x="359992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9"/>
          <p:cNvSpPr/>
          <p:nvPr/>
        </p:nvSpPr>
        <p:spPr>
          <a:xfrm>
            <a:off x="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9"/>
          <p:cNvSpPr/>
          <p:nvPr/>
        </p:nvSpPr>
        <p:spPr>
          <a:xfrm flipH="1">
            <a:off x="5362875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9"/>
          <p:cNvSpPr/>
          <p:nvPr/>
        </p:nvSpPr>
        <p:spPr>
          <a:xfrm flipH="1">
            <a:off x="50032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9"/>
          <p:cNvSpPr/>
          <p:nvPr/>
        </p:nvSpPr>
        <p:spPr>
          <a:xfrm flipH="1">
            <a:off x="46432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9"/>
          <p:cNvSpPr/>
          <p:nvPr/>
        </p:nvSpPr>
        <p:spPr>
          <a:xfrm>
            <a:off x="7200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9"/>
          <p:cNvSpPr/>
          <p:nvPr/>
        </p:nvSpPr>
        <p:spPr>
          <a:xfrm flipH="1">
            <a:off x="7704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9"/>
          <p:cNvSpPr/>
          <p:nvPr/>
        </p:nvSpPr>
        <p:spPr>
          <a:xfrm flipH="1">
            <a:off x="6624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9"/>
          <p:cNvGrpSpPr/>
          <p:nvPr/>
        </p:nvGrpSpPr>
        <p:grpSpPr>
          <a:xfrm flipH="1">
            <a:off x="8640000" y="539500"/>
            <a:ext cx="360000" cy="1476000"/>
            <a:chOff x="0" y="3128000"/>
            <a:chExt cx="360000" cy="1476000"/>
          </a:xfrm>
        </p:grpSpPr>
        <p:sp>
          <p:nvSpPr>
            <p:cNvPr id="289" name="Google Shape;289;p9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9"/>
          <p:cNvGrpSpPr/>
          <p:nvPr/>
        </p:nvGrpSpPr>
        <p:grpSpPr>
          <a:xfrm flipH="1">
            <a:off x="144050" y="3128000"/>
            <a:ext cx="360000" cy="1476000"/>
            <a:chOff x="0" y="3128000"/>
            <a:chExt cx="360000" cy="1476000"/>
          </a:xfrm>
        </p:grpSpPr>
        <p:sp>
          <p:nvSpPr>
            <p:cNvPr id="300" name="Google Shape;300;p9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 flipH="1">
            <a:off x="1871400" y="4694000"/>
            <a:ext cx="1476000" cy="360000"/>
            <a:chOff x="10206025" y="3558750"/>
            <a:chExt cx="1476000" cy="360000"/>
          </a:xfrm>
        </p:grpSpPr>
        <p:sp>
          <p:nvSpPr>
            <p:cNvPr id="311" name="Google Shape;311;p9"/>
            <p:cNvSpPr/>
            <p:nvPr/>
          </p:nvSpPr>
          <p:spPr>
            <a:xfrm>
              <a:off x="1164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128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092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056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020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164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128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092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056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020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1"/>
          <p:cNvSpPr txBox="1">
            <a:spLocks noGrp="1"/>
          </p:cNvSpPr>
          <p:nvPr>
            <p:ph type="title" hasCustomPrompt="1"/>
          </p:nvPr>
        </p:nvSpPr>
        <p:spPr>
          <a:xfrm>
            <a:off x="2502000" y="1725900"/>
            <a:ext cx="41400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6" name="Google Shape;326;p11"/>
          <p:cNvSpPr txBox="1">
            <a:spLocks noGrp="1"/>
          </p:cNvSpPr>
          <p:nvPr>
            <p:ph type="subTitle" idx="1"/>
          </p:nvPr>
        </p:nvSpPr>
        <p:spPr>
          <a:xfrm>
            <a:off x="2502000" y="2986500"/>
            <a:ext cx="414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849595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 flipH="1">
            <a:off x="6083675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 flipH="1">
            <a:off x="572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 flipH="1">
            <a:off x="536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 flipH="1">
            <a:off x="7344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3241125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396072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432072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 flipH="1">
            <a:off x="7704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7200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72000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11"/>
          <p:cNvGrpSpPr/>
          <p:nvPr/>
        </p:nvGrpSpPr>
        <p:grpSpPr>
          <a:xfrm>
            <a:off x="144000" y="3128375"/>
            <a:ext cx="360000" cy="1476000"/>
            <a:chOff x="0" y="3128000"/>
            <a:chExt cx="360000" cy="1476000"/>
          </a:xfrm>
        </p:grpSpPr>
        <p:sp>
          <p:nvSpPr>
            <p:cNvPr id="340" name="Google Shape;340;p11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11"/>
          <p:cNvGrpSpPr/>
          <p:nvPr/>
        </p:nvGrpSpPr>
        <p:grpSpPr>
          <a:xfrm>
            <a:off x="8639950" y="539875"/>
            <a:ext cx="360000" cy="1476000"/>
            <a:chOff x="0" y="3128000"/>
            <a:chExt cx="360000" cy="1476000"/>
          </a:xfrm>
        </p:grpSpPr>
        <p:sp>
          <p:nvSpPr>
            <p:cNvPr id="351" name="Google Shape;351;p11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1"/>
          <p:cNvGrpSpPr/>
          <p:nvPr/>
        </p:nvGrpSpPr>
        <p:grpSpPr>
          <a:xfrm>
            <a:off x="5796600" y="89875"/>
            <a:ext cx="1476000" cy="360000"/>
            <a:chOff x="10206025" y="3558750"/>
            <a:chExt cx="1476000" cy="360000"/>
          </a:xfrm>
        </p:grpSpPr>
        <p:sp>
          <p:nvSpPr>
            <p:cNvPr id="362" name="Google Shape;362;p11"/>
            <p:cNvSpPr/>
            <p:nvPr/>
          </p:nvSpPr>
          <p:spPr>
            <a:xfrm>
              <a:off x="1164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1128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1092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1056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1020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1164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1128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1092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1056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1020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_1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5872200" y="539500"/>
            <a:ext cx="2551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subTitle" idx="1"/>
          </p:nvPr>
        </p:nvSpPr>
        <p:spPr>
          <a:xfrm>
            <a:off x="5872200" y="1647700"/>
            <a:ext cx="2551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5"/>
          <p:cNvSpPr/>
          <p:nvPr/>
        </p:nvSpPr>
        <p:spPr>
          <a:xfrm>
            <a:off x="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5"/>
          <p:cNvSpPr/>
          <p:nvPr/>
        </p:nvSpPr>
        <p:spPr>
          <a:xfrm>
            <a:off x="849595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15"/>
          <p:cNvGrpSpPr/>
          <p:nvPr/>
        </p:nvGrpSpPr>
        <p:grpSpPr>
          <a:xfrm>
            <a:off x="8639950" y="539500"/>
            <a:ext cx="360000" cy="1476000"/>
            <a:chOff x="0" y="3128000"/>
            <a:chExt cx="360000" cy="1476000"/>
          </a:xfrm>
        </p:grpSpPr>
        <p:sp>
          <p:nvSpPr>
            <p:cNvPr id="482" name="Google Shape;482;p15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5"/>
          <p:cNvSpPr/>
          <p:nvPr/>
        </p:nvSpPr>
        <p:spPr>
          <a:xfrm>
            <a:off x="-10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15"/>
          <p:cNvGrpSpPr/>
          <p:nvPr/>
        </p:nvGrpSpPr>
        <p:grpSpPr>
          <a:xfrm>
            <a:off x="144000" y="3128000"/>
            <a:ext cx="360000" cy="1476000"/>
            <a:chOff x="0" y="3128000"/>
            <a:chExt cx="360000" cy="1476000"/>
          </a:xfrm>
        </p:grpSpPr>
        <p:sp>
          <p:nvSpPr>
            <p:cNvPr id="494" name="Google Shape;494;p15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15"/>
          <p:cNvSpPr/>
          <p:nvPr/>
        </p:nvSpPr>
        <p:spPr>
          <a:xfrm>
            <a:off x="7344000" y="-180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2"/>
          <p:cNvSpPr/>
          <p:nvPr/>
        </p:nvSpPr>
        <p:spPr>
          <a:xfrm flipH="1">
            <a:off x="6076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2"/>
          <p:cNvSpPr/>
          <p:nvPr/>
        </p:nvSpPr>
        <p:spPr>
          <a:xfrm flipH="1">
            <a:off x="849600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2"/>
          <p:cNvSpPr/>
          <p:nvPr/>
        </p:nvSpPr>
        <p:spPr>
          <a:xfrm flipH="1">
            <a:off x="5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22"/>
          <p:cNvGrpSpPr/>
          <p:nvPr/>
        </p:nvGrpSpPr>
        <p:grpSpPr>
          <a:xfrm flipH="1">
            <a:off x="8640000" y="3128375"/>
            <a:ext cx="360000" cy="1476000"/>
            <a:chOff x="0" y="3128000"/>
            <a:chExt cx="360000" cy="1476000"/>
          </a:xfrm>
        </p:grpSpPr>
        <p:sp>
          <p:nvSpPr>
            <p:cNvPr id="803" name="Google Shape;803;p22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22"/>
          <p:cNvGrpSpPr/>
          <p:nvPr/>
        </p:nvGrpSpPr>
        <p:grpSpPr>
          <a:xfrm flipH="1">
            <a:off x="1691150" y="89875"/>
            <a:ext cx="1476000" cy="360000"/>
            <a:chOff x="6948000" y="4694000"/>
            <a:chExt cx="1476000" cy="360000"/>
          </a:xfrm>
        </p:grpSpPr>
        <p:sp>
          <p:nvSpPr>
            <p:cNvPr id="814" name="Google Shape;814;p22"/>
            <p:cNvSpPr/>
            <p:nvPr/>
          </p:nvSpPr>
          <p:spPr>
            <a:xfrm>
              <a:off x="694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730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766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802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838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694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730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766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802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2"/>
            <p:cNvSpPr/>
            <p:nvPr/>
          </p:nvSpPr>
          <p:spPr>
            <a:xfrm>
              <a:off x="838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22"/>
          <p:cNvSpPr/>
          <p:nvPr/>
        </p:nvSpPr>
        <p:spPr>
          <a:xfrm>
            <a:off x="0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2"/>
          <p:cNvSpPr/>
          <p:nvPr/>
        </p:nvSpPr>
        <p:spPr>
          <a:xfrm>
            <a:off x="7196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2"/>
          <p:cNvSpPr/>
          <p:nvPr/>
        </p:nvSpPr>
        <p:spPr>
          <a:xfrm>
            <a:off x="10796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2"/>
          <p:cNvSpPr/>
          <p:nvPr/>
        </p:nvSpPr>
        <p:spPr>
          <a:xfrm flipH="1">
            <a:off x="735400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2"/>
          <p:cNvSpPr/>
          <p:nvPr/>
        </p:nvSpPr>
        <p:spPr>
          <a:xfrm flipH="1">
            <a:off x="7894000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22"/>
          <p:cNvSpPr/>
          <p:nvPr/>
        </p:nvSpPr>
        <p:spPr>
          <a:xfrm flipH="1">
            <a:off x="75344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2"/>
          <p:cNvSpPr/>
          <p:nvPr/>
        </p:nvSpPr>
        <p:spPr>
          <a:xfrm flipH="1">
            <a:off x="71744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2"/>
          <p:cNvSpPr/>
          <p:nvPr/>
        </p:nvSpPr>
        <p:spPr>
          <a:xfrm>
            <a:off x="23592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2"/>
          <p:cNvSpPr/>
          <p:nvPr/>
        </p:nvSpPr>
        <p:spPr>
          <a:xfrm flipH="1">
            <a:off x="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2"/>
          <p:cNvGrpSpPr/>
          <p:nvPr/>
        </p:nvGrpSpPr>
        <p:grpSpPr>
          <a:xfrm flipH="1">
            <a:off x="144050" y="3128375"/>
            <a:ext cx="360000" cy="1476000"/>
            <a:chOff x="0" y="3128000"/>
            <a:chExt cx="360000" cy="1476000"/>
          </a:xfrm>
        </p:grpSpPr>
        <p:sp>
          <p:nvSpPr>
            <p:cNvPr id="834" name="Google Shape;834;p22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2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2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2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2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2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2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3"/>
          <p:cNvSpPr/>
          <p:nvPr/>
        </p:nvSpPr>
        <p:spPr>
          <a:xfrm flipH="1">
            <a:off x="849600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23"/>
          <p:cNvSpPr/>
          <p:nvPr/>
        </p:nvSpPr>
        <p:spPr>
          <a:xfrm flipH="1">
            <a:off x="5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23"/>
          <p:cNvGrpSpPr/>
          <p:nvPr/>
        </p:nvGrpSpPr>
        <p:grpSpPr>
          <a:xfrm flipH="1">
            <a:off x="8640000" y="3128375"/>
            <a:ext cx="360000" cy="1476000"/>
            <a:chOff x="0" y="3128000"/>
            <a:chExt cx="360000" cy="1476000"/>
          </a:xfrm>
        </p:grpSpPr>
        <p:sp>
          <p:nvSpPr>
            <p:cNvPr id="848" name="Google Shape;848;p23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23"/>
          <p:cNvGrpSpPr/>
          <p:nvPr/>
        </p:nvGrpSpPr>
        <p:grpSpPr>
          <a:xfrm flipH="1">
            <a:off x="144050" y="539875"/>
            <a:ext cx="360000" cy="1476000"/>
            <a:chOff x="0" y="3128000"/>
            <a:chExt cx="360000" cy="1476000"/>
          </a:xfrm>
        </p:grpSpPr>
        <p:sp>
          <p:nvSpPr>
            <p:cNvPr id="859" name="Google Shape;859;p23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9" name="Google Shape;869;p23"/>
          <p:cNvSpPr/>
          <p:nvPr/>
        </p:nvSpPr>
        <p:spPr>
          <a:xfrm flipH="1">
            <a:off x="6083675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3"/>
          <p:cNvSpPr/>
          <p:nvPr/>
        </p:nvSpPr>
        <p:spPr>
          <a:xfrm flipH="1">
            <a:off x="572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3"/>
          <p:cNvSpPr/>
          <p:nvPr/>
        </p:nvSpPr>
        <p:spPr>
          <a:xfrm flipH="1">
            <a:off x="536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3"/>
          <p:cNvSpPr/>
          <p:nvPr/>
        </p:nvSpPr>
        <p:spPr>
          <a:xfrm flipH="1">
            <a:off x="7344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3"/>
          <p:cNvSpPr/>
          <p:nvPr/>
        </p:nvSpPr>
        <p:spPr>
          <a:xfrm flipH="1">
            <a:off x="7884000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3"/>
          <p:cNvSpPr/>
          <p:nvPr/>
        </p:nvSpPr>
        <p:spPr>
          <a:xfrm flipH="1">
            <a:off x="75244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3"/>
          <p:cNvSpPr/>
          <p:nvPr/>
        </p:nvSpPr>
        <p:spPr>
          <a:xfrm flipH="1">
            <a:off x="71644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3"/>
          <p:cNvSpPr/>
          <p:nvPr/>
        </p:nvSpPr>
        <p:spPr>
          <a:xfrm flipH="1">
            <a:off x="23592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3"/>
          <p:cNvSpPr/>
          <p:nvPr/>
        </p:nvSpPr>
        <p:spPr>
          <a:xfrm>
            <a:off x="392375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3"/>
          <p:cNvSpPr/>
          <p:nvPr/>
        </p:nvSpPr>
        <p:spPr>
          <a:xfrm>
            <a:off x="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9" name="Google Shape;879;p23"/>
          <p:cNvGrpSpPr/>
          <p:nvPr/>
        </p:nvGrpSpPr>
        <p:grpSpPr>
          <a:xfrm>
            <a:off x="1079600" y="4694000"/>
            <a:ext cx="1476000" cy="360000"/>
            <a:chOff x="6948000" y="4694000"/>
            <a:chExt cx="1476000" cy="360000"/>
          </a:xfrm>
        </p:grpSpPr>
        <p:sp>
          <p:nvSpPr>
            <p:cNvPr id="880" name="Google Shape;880;p23"/>
            <p:cNvSpPr/>
            <p:nvPr/>
          </p:nvSpPr>
          <p:spPr>
            <a:xfrm>
              <a:off x="694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730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766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802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838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694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730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766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802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3"/>
            <p:cNvSpPr/>
            <p:nvPr/>
          </p:nvSpPr>
          <p:spPr>
            <a:xfrm>
              <a:off x="838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5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61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fiducoldex@fiducoldex.com.c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correspondencia@fiducoldex.com.c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7"/>
          <p:cNvSpPr txBox="1">
            <a:spLocks noGrp="1"/>
          </p:cNvSpPr>
          <p:nvPr>
            <p:ph type="ctrTitle"/>
          </p:nvPr>
        </p:nvSpPr>
        <p:spPr>
          <a:xfrm>
            <a:off x="952230" y="930584"/>
            <a:ext cx="6360300" cy="15245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/>
              <a:t>VENTA DE INMUEBLES</a:t>
            </a:r>
            <a:endParaRPr dirty="0">
              <a:solidFill>
                <a:schemeClr val="lt2"/>
              </a:solidFill>
            </a:endParaRPr>
          </a:p>
        </p:txBody>
      </p:sp>
      <p:cxnSp>
        <p:nvCxnSpPr>
          <p:cNvPr id="902" name="Google Shape;902;p27"/>
          <p:cNvCxnSpPr>
            <a:cxnSpLocks/>
          </p:cNvCxnSpPr>
          <p:nvPr/>
        </p:nvCxnSpPr>
        <p:spPr>
          <a:xfrm>
            <a:off x="1054679" y="2594164"/>
            <a:ext cx="623357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2DA57ADC-92AF-D33E-F2FC-924D4F91F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  <p:sp>
        <p:nvSpPr>
          <p:cNvPr id="7" name="Google Shape;900;p27">
            <a:extLst>
              <a:ext uri="{FF2B5EF4-FFF2-40B4-BE49-F238E27FC236}">
                <a16:creationId xmlns:a16="http://schemas.microsoft.com/office/drawing/2014/main" id="{E7D7E7BC-2EAD-3C4C-A909-3AC250DE7BE8}"/>
              </a:ext>
            </a:extLst>
          </p:cNvPr>
          <p:cNvSpPr txBox="1">
            <a:spLocks/>
          </p:cNvSpPr>
          <p:nvPr/>
        </p:nvSpPr>
        <p:spPr>
          <a:xfrm>
            <a:off x="952230" y="2842701"/>
            <a:ext cx="6540995" cy="166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0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>
                <a:solidFill>
                  <a:srgbClr val="00529B"/>
                </a:solidFill>
              </a:rPr>
              <a:t>88553 ENCARGO FIDUCIARIO INTERNACIONAL COMPAÑÍA DE FINANCIAMIENTO</a:t>
            </a:r>
          </a:p>
          <a:p>
            <a:pPr algn="ctr"/>
            <a:endParaRPr lang="es-MX" sz="2000" b="1" dirty="0">
              <a:solidFill>
                <a:srgbClr val="00529B"/>
              </a:solidFill>
            </a:endParaRPr>
          </a:p>
          <a:p>
            <a:pPr algn="ctr"/>
            <a:r>
              <a:rPr lang="es-MX" sz="2000" b="1" dirty="0">
                <a:solidFill>
                  <a:srgbClr val="00529B"/>
                </a:solidFill>
              </a:rPr>
              <a:t>88733 PAR INTERNACIONAL CIA FINANCIAMIENTO</a:t>
            </a:r>
          </a:p>
        </p:txBody>
      </p:sp>
      <p:pic>
        <p:nvPicPr>
          <p:cNvPr id="10" name="Imagen 9" descr="Un hombre en traje con la mano en la cara&#10;&#10;Descripción generada automáticamente con confianza media">
            <a:extLst>
              <a:ext uri="{FF2B5EF4-FFF2-40B4-BE49-F238E27FC236}">
                <a16:creationId xmlns:a16="http://schemas.microsoft.com/office/drawing/2014/main" id="{7781779E-F2E7-6F6C-AEAC-A9B99013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256" y="861636"/>
            <a:ext cx="2490998" cy="166247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15619" r="25889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>
          <a:blip r:embed="rId4"/>
          <a:srcRect l="24139" r="24139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36914" b="16198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BOGOTÁ - CUNDINAMARCA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Oficina No. 101 y 28 garajes del Edificio Madrid Plaza P.H. Urbanización Chicó Norte, ubicado en la carrera 12 No. 93 – 26 en la ciudad de Bogotá: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9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Precio: diez mil cuatrocientos cuarenta millones noventa y nueve mil trescientos cuatro pesos m/cte.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. ($10.440.099.304,00),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9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Metraje: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- Oficina: 1329,25 m²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- 28 Parqueaderos: 289,63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994853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25106" r="25106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>
          <a:blip r:embed="rId4"/>
          <a:srcRect l="26068" r="26068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24426" b="24426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BOGOTÁ - CUNDINAMARCA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Apartamento 502, ubicado en el Edificio Monet, en la calle 46 No. 28 – 38 en la Localidad de Teusaquillo de la ciudad de Bogotá.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9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Precio:  cuatrocientos setenta millones trescientos sesenta y cinco mil doscientos ochenta y seis pesos m/cte. ($470.365.286,00)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9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Metraje: 84,78 m²  Baños: 3 Habitaciones: 2 Parqueaderos: 1 Depósito: 1 Estrato: 4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72216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9559" r="9559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>
          <a:blip r:embed="rId4"/>
          <a:srcRect l="21168" r="21168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6475" b="6475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TAUSA - CUNDINAMARCA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ubicado en la vereda Pajarito del Municipio de Tausa – Cundinamarca Lote denominado La Casita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trescientos cuarenta y nueve millones cuatrocientos dieciocho mil doscientos cinco pesos m/cte. ($349.418.205,00)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4 Hectáreas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3319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21800" r="21800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>
          <a:blip r:embed="rId4"/>
          <a:srcRect l="24844" r="24844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24810" b="24810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TAUSA - CUNDINAMARCA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ubicado en la vereda Pajarito del Municipio de Tausa - Cundinamarca: Lote denominado El Porvenir 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ciento nueve millones novecientos cuarenta y cuatro mil doscientos sesenta y seis pesos m/cte. ($109.944.266,00)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1,50 Hectáreas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16605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43"/>
          <p:cNvPicPr preferRelativeResize="0"/>
          <p:nvPr/>
        </p:nvPicPr>
        <p:blipFill rotWithShape="1">
          <a:blip r:embed="rId3"/>
          <a:srcRect l="10003" r="33525"/>
          <a:stretch/>
        </p:blipFill>
        <p:spPr>
          <a:xfrm>
            <a:off x="186666" y="538500"/>
            <a:ext cx="2194226" cy="252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SANTA MARTA - MAGDALENA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A-1 ubicado en el corregimiento de Gaira mejor conocido como el sector de Cabo Tortuga, del Municipio de Santa Marta, departamento de Magdalena. Lote A-1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cuatro mil ciento cuarenta y cuatro millones novecientos cincuenta mil pesos m/cte.($4.144.950.000,00)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5000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BEBE07-80D0-CC99-30F1-81AB8A9F1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544" y="528848"/>
            <a:ext cx="3271405" cy="222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5B1FBCE-C0C4-EEC8-D074-092860ABE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4" y="3062376"/>
            <a:ext cx="2447367" cy="172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2201758-8045-D036-697B-6340A02F5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2455" y="2866829"/>
            <a:ext cx="3059135" cy="218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533AB6-8C9C-4F3E-9095-36435EC24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6695" y="2939666"/>
            <a:ext cx="2782201" cy="1906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53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28901" r="19913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32828" r="21006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15302" b="31940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SAN MARTIN - META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localizado en la carrera 5B No. 18 - 46, barrio Once de noviembre, Municipio de San Martín, departamento del Meta.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Mil veintiséis millones seiscientos noventa y dos mil ochocientos noventa y un pesos m/cte. ($1.026.692.891,00 )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12,281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07387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21658" r="21658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23356" r="27136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20680" b="30452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PLATO - MAGDALENA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ubicado en la vía Troncal de los Contenedores, detrás del ancianato, barrio Fredonia, en el perímetro urbano del Municipio el Plato, magdalena.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Cuatro mil ochocientos cuarenta millones doscientos setenta y tres mil doscientos pesos m/cte. ($4.840.273.200,00)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121.006,83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02333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18185" r="38745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9015" r="45805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24871" b="24871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VALLEDUPAR - CESAR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ubicado en el sector La Pedregosa, detrás de Aguaviva. Valledupar.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Mil doscientos cincuenta y cuatro millones novecientos treinta y siete mil trescientos sesenta y cinco pesos m/cte. ($1.254.937.365,00)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2.504,99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96885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242600" y="175024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LEBRIJA - SANTANDER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175172" y="827789"/>
            <a:ext cx="3248829" cy="1646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MX" sz="1050" dirty="0"/>
              <a:t>Lote Parcela No. 59, Conjunto Campestre Cazadores Resort P.H., ubicado en la Vereda Cantabria del Municipio de Lebrija, Departamento de Santander.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ciento treinta y seis millones ochocientos mil pesos m/cte. ($136.800.000,00)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1.260,00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  <p:pic>
        <p:nvPicPr>
          <p:cNvPr id="3" name="Imagen 2" descr="Un árbol sin hojas&#10;&#10;Descripción generada automáticamente con confianza media">
            <a:extLst>
              <a:ext uri="{FF2B5EF4-FFF2-40B4-BE49-F238E27FC236}">
                <a16:creationId xmlns:a16="http://schemas.microsoft.com/office/drawing/2014/main" id="{7BF93353-C3B4-72FC-6F7F-5EF47192E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161" y="834141"/>
            <a:ext cx="2713810" cy="203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agen que contiene exterior, pasto, árbol, planta&#10;&#10;Descripción generada automáticamente">
            <a:extLst>
              <a:ext uri="{FF2B5EF4-FFF2-40B4-BE49-F238E27FC236}">
                <a16:creationId xmlns:a16="http://schemas.microsoft.com/office/drawing/2014/main" id="{FF482A12-04D6-4487-A3D3-67A3A6562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343" y="302478"/>
            <a:ext cx="2713809" cy="2035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Un dibujo de un edificio&#10;&#10;Descripción generada automáticamente con confianza baja">
            <a:extLst>
              <a:ext uri="{FF2B5EF4-FFF2-40B4-BE49-F238E27FC236}">
                <a16:creationId xmlns:a16="http://schemas.microsoft.com/office/drawing/2014/main" id="{7CCEBAD9-762D-4F50-A10E-35FE0118C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" y="2714111"/>
            <a:ext cx="2602301" cy="195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Imagen que contiene exterior, edificio, calle, montaña&#10;&#10;Descripción generada automáticamente">
            <a:extLst>
              <a:ext uri="{FF2B5EF4-FFF2-40B4-BE49-F238E27FC236}">
                <a16:creationId xmlns:a16="http://schemas.microsoft.com/office/drawing/2014/main" id="{DA5C289A-A05C-45DB-D5E5-D0351DB7F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743" y="2016499"/>
            <a:ext cx="2425452" cy="1819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Una ducha con puertas de cristal&#10;&#10;Descripción generada automáticamente con confianza media">
            <a:extLst>
              <a:ext uri="{FF2B5EF4-FFF2-40B4-BE49-F238E27FC236}">
                <a16:creationId xmlns:a16="http://schemas.microsoft.com/office/drawing/2014/main" id="{31A2855E-63CC-7560-89EB-3DF249F32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675" y="2470982"/>
            <a:ext cx="2195055" cy="164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exterior, pasto, parque, edificio&#10;&#10;Descripción generada automáticamente">
            <a:extLst>
              <a:ext uri="{FF2B5EF4-FFF2-40B4-BE49-F238E27FC236}">
                <a16:creationId xmlns:a16="http://schemas.microsoft.com/office/drawing/2014/main" id="{D0E04616-204F-CB5F-6AD1-16EA84A90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7722" y="3678678"/>
            <a:ext cx="1999751" cy="141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9D69899-BA5C-5BFA-02A8-29F053EFC0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5508" y="3478150"/>
            <a:ext cx="2195054" cy="164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311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7"/>
          <p:cNvSpPr txBox="1">
            <a:spLocks noGrp="1"/>
          </p:cNvSpPr>
          <p:nvPr>
            <p:ph type="title"/>
          </p:nvPr>
        </p:nvSpPr>
        <p:spPr>
          <a:xfrm>
            <a:off x="2502000" y="542167"/>
            <a:ext cx="4140000" cy="5440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dirty="0">
                <a:solidFill>
                  <a:schemeClr val="tx1"/>
                </a:solidFill>
              </a:rPr>
              <a:t>Servicio al cliente</a:t>
            </a:r>
            <a:endParaRPr sz="2800" dirty="0">
              <a:solidFill>
                <a:schemeClr val="tx1"/>
              </a:solidFill>
            </a:endParaRPr>
          </a:p>
        </p:txBody>
      </p:sp>
      <p:cxnSp>
        <p:nvCxnSpPr>
          <p:cNvPr id="1016" name="Google Shape;1016;p37"/>
          <p:cNvCxnSpPr/>
          <p:nvPr/>
        </p:nvCxnSpPr>
        <p:spPr>
          <a:xfrm>
            <a:off x="2592000" y="1041041"/>
            <a:ext cx="3960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78;p1">
            <a:extLst>
              <a:ext uri="{FF2B5EF4-FFF2-40B4-BE49-F238E27FC236}">
                <a16:creationId xmlns:a16="http://schemas.microsoft.com/office/drawing/2014/main" id="{FEBC9B1F-C848-4444-7C00-33FCCE1D0FDA}"/>
              </a:ext>
            </a:extLst>
          </p:cNvPr>
          <p:cNvSpPr txBox="1">
            <a:spLocks/>
          </p:cNvSpPr>
          <p:nvPr/>
        </p:nvSpPr>
        <p:spPr>
          <a:xfrm>
            <a:off x="4485938" y="1121961"/>
            <a:ext cx="3704920" cy="16308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>
                <a:solidFill>
                  <a:schemeClr val="tx1"/>
                </a:solidFill>
                <a:latin typeface="Sora SemiBold" pitchFamily="2" charset="0"/>
                <a:cs typeface="Sora SemiBold" pitchFamily="2" charset="0"/>
              </a:rPr>
              <a:t>Canales digitales:</a:t>
            </a:r>
          </a:p>
          <a:p>
            <a:pPr algn="ctr"/>
            <a:endParaRPr lang="es-MX" sz="1100" b="1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Correo institucional: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fiducoldex@fiducoldex.com.co</a:t>
            </a:r>
            <a:endParaRPr lang="es-MX" sz="1100" dirty="0">
              <a:solidFill>
                <a:srgbClr val="00529B"/>
              </a:solidFill>
            </a:endParaRP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Correo para radicación de documentos: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correspondencia@fiducoldex.com.co</a:t>
            </a:r>
            <a:endParaRPr lang="es-MX" sz="1100" dirty="0">
              <a:solidFill>
                <a:srgbClr val="00529B"/>
              </a:solidFill>
            </a:endParaRPr>
          </a:p>
        </p:txBody>
      </p:sp>
      <p:sp>
        <p:nvSpPr>
          <p:cNvPr id="7" name="Google Shape;78;p1">
            <a:extLst>
              <a:ext uri="{FF2B5EF4-FFF2-40B4-BE49-F238E27FC236}">
                <a16:creationId xmlns:a16="http://schemas.microsoft.com/office/drawing/2014/main" id="{395381FE-88E2-747A-B2A9-658CBB6EF1B7}"/>
              </a:ext>
            </a:extLst>
          </p:cNvPr>
          <p:cNvSpPr txBox="1">
            <a:spLocks/>
          </p:cNvSpPr>
          <p:nvPr/>
        </p:nvSpPr>
        <p:spPr>
          <a:xfrm>
            <a:off x="634198" y="1197946"/>
            <a:ext cx="3369974" cy="13738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>
                <a:solidFill>
                  <a:schemeClr val="tx1"/>
                </a:solidFill>
                <a:latin typeface="Sora SemiBold" pitchFamily="2" charset="0"/>
                <a:cs typeface="Sora SemiBold" pitchFamily="2" charset="0"/>
              </a:rPr>
              <a:t>Presencial:</a:t>
            </a: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Calle 28 # 13 A 24 Edificio Museo Parque Central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Piso 6 Torre B Bogotá D.C.</a:t>
            </a:r>
          </a:p>
          <a:p>
            <a:pPr algn="ctr"/>
            <a:endParaRPr lang="es-MX" sz="1100" b="1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Temas comerciales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Lunes a viernes de 8:00 a.m. a 5:00 p.m.</a:t>
            </a:r>
          </a:p>
        </p:txBody>
      </p:sp>
      <p:sp>
        <p:nvSpPr>
          <p:cNvPr id="8" name="Google Shape;78;p1">
            <a:extLst>
              <a:ext uri="{FF2B5EF4-FFF2-40B4-BE49-F238E27FC236}">
                <a16:creationId xmlns:a16="http://schemas.microsoft.com/office/drawing/2014/main" id="{1507AED8-3B44-F70E-7F28-AF512433B048}"/>
              </a:ext>
            </a:extLst>
          </p:cNvPr>
          <p:cNvSpPr txBox="1">
            <a:spLocks/>
          </p:cNvSpPr>
          <p:nvPr/>
        </p:nvSpPr>
        <p:spPr>
          <a:xfrm>
            <a:off x="4237720" y="2841658"/>
            <a:ext cx="4201356" cy="13328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>
                <a:solidFill>
                  <a:schemeClr val="tx1"/>
                </a:solidFill>
                <a:latin typeface="Sora SemiBold" pitchFamily="2" charset="0"/>
                <a:cs typeface="Sora SemiBold" pitchFamily="2" charset="0"/>
              </a:rPr>
              <a:t>Telefónico:</a:t>
            </a: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Lunes a viernes en horario de 8:00 a.m. a 5:00 p.m.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Temas comerciales PBX (+57) 601 3275500 Ext. 4050 </a:t>
            </a:r>
          </a:p>
          <a:p>
            <a:pPr algn="ctr"/>
            <a:endParaRPr lang="es-MX" sz="1100" b="1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Temas comerciales Negocios Estructurados (+57) 311 5745015</a:t>
            </a:r>
            <a:endParaRPr lang="es-MX" sz="1100" dirty="0">
              <a:solidFill>
                <a:srgbClr val="00529B"/>
              </a:solidFill>
            </a:endParaRPr>
          </a:p>
        </p:txBody>
      </p:sp>
      <p:sp>
        <p:nvSpPr>
          <p:cNvPr id="9" name="Google Shape;78;p1">
            <a:extLst>
              <a:ext uri="{FF2B5EF4-FFF2-40B4-BE49-F238E27FC236}">
                <a16:creationId xmlns:a16="http://schemas.microsoft.com/office/drawing/2014/main" id="{3C71A4D9-E358-87A3-7D63-F41BF67733FF}"/>
              </a:ext>
            </a:extLst>
          </p:cNvPr>
          <p:cNvSpPr txBox="1">
            <a:spLocks/>
          </p:cNvSpPr>
          <p:nvPr/>
        </p:nvSpPr>
        <p:spPr>
          <a:xfrm>
            <a:off x="400649" y="2841658"/>
            <a:ext cx="4171351" cy="18096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>
                <a:solidFill>
                  <a:schemeClr val="tx1"/>
                </a:solidFill>
                <a:latin typeface="Sora SemiBold" pitchFamily="2" charset="0"/>
                <a:cs typeface="Sora SemiBold" pitchFamily="2" charset="0"/>
              </a:rPr>
              <a:t>Negocios Fiducoldex S.A.</a:t>
            </a: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Lunes a viernes en horario de 8:00 a.m. a 5:00 p.m.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Teléfono: 6013275500 Ext.5340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Celular: 3102339154</a:t>
            </a: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Correo: nubia.manchego@fiducoldex.com.co</a:t>
            </a: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yenid.urrego@fiducoldex.com.co</a:t>
            </a: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correspondencia@fiducoldex.com.co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8"/>
          <p:cNvSpPr txBox="1">
            <a:spLocks noGrp="1"/>
          </p:cNvSpPr>
          <p:nvPr>
            <p:ph type="title"/>
          </p:nvPr>
        </p:nvSpPr>
        <p:spPr>
          <a:xfrm>
            <a:off x="645986" y="2061652"/>
            <a:ext cx="7852028" cy="2429428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/>
              <a:t>Tienen a su cargo la administración y enajenación de los bienes inmuebles de propiedad de la extinta Internacional Compañía de Financiamiento, y los que posteriormente ingresen, detallados a continuación, con la finalidad de atender el pago de acreencias a favor de cada uno de los acreedores vinculados con esa Entidad. </a:t>
            </a:r>
            <a:br>
              <a:rPr lang="es-MX" sz="2200" b="1" dirty="0"/>
            </a:br>
            <a:br>
              <a:rPr lang="es-MX" sz="2200" b="1" dirty="0"/>
            </a:br>
            <a:endParaRPr lang="es-MX" sz="2200" b="1" dirty="0"/>
          </a:p>
        </p:txBody>
      </p:sp>
      <p:sp>
        <p:nvSpPr>
          <p:cNvPr id="3" name="Google Shape;900;p27">
            <a:extLst>
              <a:ext uri="{FF2B5EF4-FFF2-40B4-BE49-F238E27FC236}">
                <a16:creationId xmlns:a16="http://schemas.microsoft.com/office/drawing/2014/main" id="{326401DA-DF6F-E83D-8BAA-CE05CF2745C2}"/>
              </a:ext>
            </a:extLst>
          </p:cNvPr>
          <p:cNvSpPr txBox="1">
            <a:spLocks/>
          </p:cNvSpPr>
          <p:nvPr/>
        </p:nvSpPr>
        <p:spPr>
          <a:xfrm>
            <a:off x="645986" y="1002573"/>
            <a:ext cx="7852028" cy="81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0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>
                <a:solidFill>
                  <a:srgbClr val="00529B"/>
                </a:solidFill>
              </a:rPr>
              <a:t>EL ENCARGO FIDUCIARIO INTERNACIONAL COMPAÑÍA DE FINANCIAMIENTO Y EL PAR INTERNACIONAL CIA FINANCIAMIENTO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38FDC5-6B92-2582-1889-16425D359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20744" r="20744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4033" r="4033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l="8608" r="8608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CHÍA - CUNDINAMARCA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Casa ubicada en el municipio de chía calle 2 sur, vía cerrada, aproximadamente a 92 metros al oriente de la carrera 5 A, vereda la Balsa.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Mil trescientos cuarenta y siete millones setenta mil pesos m/cte. ($ 1,347,070,000).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Lote 1,034 m², casa 315 m², parqueadero 25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>
          <a:blip r:embed="rId3"/>
          <a:srcRect t="1933" b="1933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8475" t="-3084" r="7878" b="3084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14017" b="14017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BARRANQUILLA - ATLÁNTICO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Local ubicado en la urbanización Villa Country que hacen parte de la unidad del Edificio </a:t>
            </a:r>
            <a:r>
              <a:rPr lang="es-MX" sz="1050" dirty="0" err="1"/>
              <a:t>World</a:t>
            </a:r>
            <a:r>
              <a:rPr lang="es-MX" sz="1050" dirty="0"/>
              <a:t> </a:t>
            </a:r>
            <a:r>
              <a:rPr lang="es-MX" sz="1050" dirty="0" err="1"/>
              <a:t>Trade</a:t>
            </a:r>
            <a:r>
              <a:rPr lang="es-MX" sz="1050" dirty="0"/>
              <a:t> Center en la ciudad de Barranquilla – Atlántico Local A7-A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Doscientos cuarenta y siete millones setenta y cuatro mil seiscientos ochenta y cinco pesos m/cte. ($247.074.685,00 )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65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31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>
          <a:blip r:embed="rId3"/>
          <a:srcRect t="1933" b="1933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4264" r="4264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l="5099" r="5099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BARRANQUILLA - ATLÁNTICO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Local ubicado en la urbanización Villa Country que hacen parte de la unidad del Edificio </a:t>
            </a:r>
            <a:r>
              <a:rPr lang="es-MX" sz="1050" dirty="0" err="1"/>
              <a:t>World</a:t>
            </a:r>
            <a:r>
              <a:rPr lang="es-MX" sz="1050" dirty="0"/>
              <a:t> </a:t>
            </a:r>
            <a:r>
              <a:rPr lang="es-MX" sz="1050" dirty="0" err="1"/>
              <a:t>Trade</a:t>
            </a:r>
            <a:r>
              <a:rPr lang="es-MX" sz="1050" dirty="0"/>
              <a:t> Center en la ciudad de Barranquilla – Atlántico Local A8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Doscientos veintidós millones sesenta y tres mil ciento veinticinco pesos m/cte. ($222.063.125,00) 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58,42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437052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>
          <a:blip r:embed="rId3"/>
          <a:srcRect t="1933" b="1933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4224" r="4224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l="7728" r="7728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BARRANQUILLA - ATLÁNTICO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Local ubicado en la urbanización Villa Country que hacen parte de la unidad del Edificio </a:t>
            </a:r>
            <a:r>
              <a:rPr lang="es-MX" sz="1050" dirty="0" err="1"/>
              <a:t>World</a:t>
            </a:r>
            <a:r>
              <a:rPr lang="es-MX" sz="1050" dirty="0"/>
              <a:t> </a:t>
            </a:r>
            <a:r>
              <a:rPr lang="es-MX" sz="1050" dirty="0" err="1"/>
              <a:t>Trade</a:t>
            </a:r>
            <a:r>
              <a:rPr lang="es-MX" sz="1050" dirty="0"/>
              <a:t> Center en la ciudad de Barranquilla – Atlántico Local A10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Ciento veinticuatro millones ochocientos cuatro mil seiscientos cuarenta y tres pesos m/cte. ($124.804.643,00)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58,42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853508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>
          <a:blip r:embed="rId3"/>
          <a:srcRect t="2430" b="2430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>
          <a:blip r:embed="rId4"/>
          <a:srcRect l="15578" r="15578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854" b="854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BARRANQUILLA - ATLÁNTICO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Habitación hotelera No. 2006: Unidad habitacional que hace parte del Edificio Camino Real P.H. (Hotel Barranquilla Plaza), ubicado en la carrera 51b No. 79 – 246 Urbanización Altos del Prado, en la ciudad de Barranquilla Atlántico.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9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Precio: ciento sesenta y dos millones ochocientos treinta y nueve mil seiscientos treinta y cuatro pesos m/cte.($162.839.634,00)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9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Metraje: 24,91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04623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>
          <a:blip r:embed="rId3"/>
          <a:srcRect l="13490" r="13490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>
          <a:blip r:embed="rId4"/>
          <a:srcRect l="22100" r="22100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19193" b="33965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BARRANQUILLA - ATLÁNTICO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/>
              <a:t>Bodega ubicada en el Complejo Metro parque Industrial y Comercial del Caribe IV etapa ubicada en la calle 110 No. 6 – 335 en la ciudad de Barranquilla – Atlántico Bodega M1-10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/>
              <a:t>Precio:  Mil doscientos cuarenta y cuatro millones setecientos treinta mil cuatrocientos cincuenta pesos m/cte. ($1.244.730.450,00)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/>
              <a:t>Metraje: 450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97685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>
          <a:blip r:embed="rId3"/>
          <a:srcRect l="18178" r="18178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>
          <a:blip r:embed="rId4"/>
          <a:srcRect l="28154" r="28154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19193" b="33965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BARRANQUILLA - ATLÁNTICO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/>
              <a:t>Bodega ubicada en el Complejo Metro parque Industrial y Comercial del Caribe IV etapa ubicada en la calle 110 No. 6 – 335 en la ciudad de Barranquilla – Atlántico Bodega M1-11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/>
              <a:t>Precio: Mil doscientos cuarenta y cuatro millones setecientos treinta mil cuatrocientos cincuenta pesos m/cte. ($1.244.730.450,00)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/>
              <a:t>Metraje: 450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031116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dustrial Hygiene Plan Project Proposal by Slidesgo">
  <a:themeElements>
    <a:clrScheme name="Personalizado 3">
      <a:dk1>
        <a:srgbClr val="191919"/>
      </a:dk1>
      <a:lt1>
        <a:srgbClr val="FFFFFF"/>
      </a:lt1>
      <a:dk2>
        <a:srgbClr val="D3D3D3"/>
      </a:dk2>
      <a:lt2>
        <a:srgbClr val="315DAD"/>
      </a:lt2>
      <a:accent1>
        <a:srgbClr val="80A1DB"/>
      </a:accent1>
      <a:accent2>
        <a:srgbClr val="AFC4E9"/>
      </a:accent2>
      <a:accent3>
        <a:srgbClr val="DFE7F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152A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1181</Words>
  <Application>Microsoft Office PowerPoint</Application>
  <PresentationFormat>Presentación en pantalla (16:9)</PresentationFormat>
  <Paragraphs>135</Paragraphs>
  <Slides>19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Industrial Hygiene Plan Project Proposal by Slidesgo</vt:lpstr>
      <vt:lpstr>VENTA DE INMUEBLES</vt:lpstr>
      <vt:lpstr>Tienen a su cargo la administración y enajenación de los bienes inmuebles de propiedad de la extinta Internacional Compañía de Financiamiento, y los que posteriormente ingresen, detallados a continuación, con la finalidad de atender el pago de acreencias a favor de cada uno de los acreedores vinculados con esa Entidad.   </vt:lpstr>
      <vt:lpstr>CHÍA - CUNDINAMARCA</vt:lpstr>
      <vt:lpstr>BARRANQUILLA - ATLÁNTICO</vt:lpstr>
      <vt:lpstr>BARRANQUILLA - ATLÁNTICO</vt:lpstr>
      <vt:lpstr>BARRANQUILLA - ATLÁNTICO</vt:lpstr>
      <vt:lpstr>BARRANQUILLA - ATLÁNTICO</vt:lpstr>
      <vt:lpstr>BARRANQUILLA - ATLÁNTICO</vt:lpstr>
      <vt:lpstr>BARRANQUILLA - ATLÁNTICO</vt:lpstr>
      <vt:lpstr>BOGOTÁ - CUNDINAMARCA</vt:lpstr>
      <vt:lpstr>BOGOTÁ - CUNDINAMARCA</vt:lpstr>
      <vt:lpstr>TAUSA - CUNDINAMARCA</vt:lpstr>
      <vt:lpstr>TAUSA - CUNDINAMARCA</vt:lpstr>
      <vt:lpstr>SANTA MARTA - MAGDALENA</vt:lpstr>
      <vt:lpstr>SAN MARTIN - META</vt:lpstr>
      <vt:lpstr>PLATO - MAGDALENA</vt:lpstr>
      <vt:lpstr>VALLEDUPAR - CESAR</vt:lpstr>
      <vt:lpstr>LEBRIJA - SANTANDER</vt:lpstr>
      <vt:lpstr>Servicio al cliente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VENTA DE INMUEBLES</dc:title>
  <dc:creator>Daniel Mauricio Lamprea Castaño</dc:creator>
  <cp:lastModifiedBy>Yenid Milena Urrego Velasquez</cp:lastModifiedBy>
  <cp:revision>53</cp:revision>
  <dcterms:modified xsi:type="dcterms:W3CDTF">2024-05-21T13:33:27Z</dcterms:modified>
</cp:coreProperties>
</file>